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266" r:id="rId3"/>
  </p:sldIdLst>
  <p:sldSz cx="7772400" cy="10058400"/>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4"/>
    <p:restoredTop sz="94575"/>
  </p:normalViewPr>
  <p:slideViewPr>
    <p:cSldViewPr snapToGrid="0" snapToObjects="1">
      <p:cViewPr varScale="1">
        <p:scale>
          <a:sx n="60" d="100"/>
          <a:sy n="60" d="100"/>
        </p:scale>
        <p:origin x="1878" y="78"/>
      </p:cViewPr>
      <p:guideLst>
        <p:guide orient="horz" pos="3168"/>
        <p:guide pos="2448"/>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24F419-3451-EC46-A7BF-79FDF63BF0ED}" type="datetimeFigureOut">
              <a:rPr lang="en-US" smtClean="0"/>
              <a:t>8/19/2019</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AD374B-2D71-FD4E-8739-AA321D527355}" type="slidenum">
              <a:rPr lang="en-US" smtClean="0"/>
              <a:t>‹#›</a:t>
            </a:fld>
            <a:endParaRPr lang="en-US" dirty="0"/>
          </a:p>
        </p:txBody>
      </p:sp>
    </p:spTree>
    <p:extLst>
      <p:ext uri="{BB962C8B-B14F-4D97-AF65-F5344CB8AC3E}">
        <p14:creationId xmlns:p14="http://schemas.microsoft.com/office/powerpoint/2010/main" val="14555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3872B69-981D-7C49-93E1-3BF62502FA87}"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04C989-FB0F-1F47-AA9D-C36406F3A88F}" type="slidenum">
              <a:rPr lang="en-US" altLang="en-US"/>
              <a:pPr/>
              <a:t>‹#›</a:t>
            </a:fld>
            <a:endParaRPr lang="en-US" altLang="en-US" dirty="0"/>
          </a:p>
        </p:txBody>
      </p:sp>
    </p:spTree>
    <p:extLst>
      <p:ext uri="{BB962C8B-B14F-4D97-AF65-F5344CB8AC3E}">
        <p14:creationId xmlns:p14="http://schemas.microsoft.com/office/powerpoint/2010/main" val="19836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7DA32F-4EEF-6745-A62E-2AE7128FE362}"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A68DAC-D84D-1D41-B895-DEB7C75B5451}" type="slidenum">
              <a:rPr lang="en-US" altLang="en-US"/>
              <a:pPr/>
              <a:t>‹#›</a:t>
            </a:fld>
            <a:endParaRPr lang="en-US" altLang="en-US" dirty="0"/>
          </a:p>
        </p:txBody>
      </p:sp>
    </p:spTree>
    <p:extLst>
      <p:ext uri="{BB962C8B-B14F-4D97-AF65-F5344CB8AC3E}">
        <p14:creationId xmlns:p14="http://schemas.microsoft.com/office/powerpoint/2010/main" val="158660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8FBA74-6AB4-A942-914F-ED7434065886}"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E7420A-5C8B-DA4E-A293-107948A80E5E}" type="slidenum">
              <a:rPr lang="en-US" altLang="en-US"/>
              <a:pPr/>
              <a:t>‹#›</a:t>
            </a:fld>
            <a:endParaRPr lang="en-US" altLang="en-US" dirty="0"/>
          </a:p>
        </p:txBody>
      </p:sp>
    </p:spTree>
    <p:extLst>
      <p:ext uri="{BB962C8B-B14F-4D97-AF65-F5344CB8AC3E}">
        <p14:creationId xmlns:p14="http://schemas.microsoft.com/office/powerpoint/2010/main" val="758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0F13E9-A448-E64D-96B7-CAB2C2A18B73}"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F1BCE7-942E-1B4D-BC97-C9B19405A67F}" type="slidenum">
              <a:rPr lang="en-US" altLang="en-US"/>
              <a:pPr/>
              <a:t>‹#›</a:t>
            </a:fld>
            <a:endParaRPr lang="en-US" altLang="en-US" dirty="0"/>
          </a:p>
        </p:txBody>
      </p:sp>
    </p:spTree>
    <p:extLst>
      <p:ext uri="{BB962C8B-B14F-4D97-AF65-F5344CB8AC3E}">
        <p14:creationId xmlns:p14="http://schemas.microsoft.com/office/powerpoint/2010/main" val="10776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5D52AF-F72B-5B4E-9576-93180C605FF4}"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D43C187-821B-8C4E-A44B-3F4645B55291}" type="slidenum">
              <a:rPr lang="en-US" altLang="en-US"/>
              <a:pPr/>
              <a:t>‹#›</a:t>
            </a:fld>
            <a:endParaRPr lang="en-US" altLang="en-US" dirty="0"/>
          </a:p>
        </p:txBody>
      </p:sp>
    </p:spTree>
    <p:extLst>
      <p:ext uri="{BB962C8B-B14F-4D97-AF65-F5344CB8AC3E}">
        <p14:creationId xmlns:p14="http://schemas.microsoft.com/office/powerpoint/2010/main" val="1863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7465638-CD7A-AF4F-AB7B-BDBF6A9A3056}"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9C001AE-9AA8-7849-9164-E9648DF5CA35}" type="slidenum">
              <a:rPr lang="en-US" altLang="en-US"/>
              <a:pPr/>
              <a:t>‹#›</a:t>
            </a:fld>
            <a:endParaRPr lang="en-US" altLang="en-US" dirty="0"/>
          </a:p>
        </p:txBody>
      </p:sp>
    </p:spTree>
    <p:extLst>
      <p:ext uri="{BB962C8B-B14F-4D97-AF65-F5344CB8AC3E}">
        <p14:creationId xmlns:p14="http://schemas.microsoft.com/office/powerpoint/2010/main" val="15779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5A2E6E-38DD-4C49-AA90-8D4CFC326596}" type="datetimeFigureOut">
              <a:rPr lang="en-US" altLang="en-US"/>
              <a:pPr/>
              <a:t>8/19/2019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B8219B2-84B1-0B4B-BA4B-8B8641117FAD}" type="slidenum">
              <a:rPr lang="en-US" altLang="en-US"/>
              <a:pPr/>
              <a:t>‹#›</a:t>
            </a:fld>
            <a:endParaRPr lang="en-US" altLang="en-US" dirty="0"/>
          </a:p>
        </p:txBody>
      </p:sp>
    </p:spTree>
    <p:extLst>
      <p:ext uri="{BB962C8B-B14F-4D97-AF65-F5344CB8AC3E}">
        <p14:creationId xmlns:p14="http://schemas.microsoft.com/office/powerpoint/2010/main" val="147199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A01328-492A-8341-8C45-3A8EBA4D12B9}" type="datetimeFigureOut">
              <a:rPr lang="en-US" altLang="en-US"/>
              <a:pPr/>
              <a:t>8/19/2019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F5A9C4A-AF7F-BF42-B9F5-DE6474F3F57A}" type="slidenum">
              <a:rPr lang="en-US" altLang="en-US"/>
              <a:pPr/>
              <a:t>‹#›</a:t>
            </a:fld>
            <a:endParaRPr lang="en-US" altLang="en-US" dirty="0"/>
          </a:p>
        </p:txBody>
      </p:sp>
    </p:spTree>
    <p:extLst>
      <p:ext uri="{BB962C8B-B14F-4D97-AF65-F5344CB8AC3E}">
        <p14:creationId xmlns:p14="http://schemas.microsoft.com/office/powerpoint/2010/main" val="8032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2AC1D3-BC62-1E44-8BF9-F270B8ADEB13}" type="datetimeFigureOut">
              <a:rPr lang="en-US" altLang="en-US"/>
              <a:pPr/>
              <a:t>8/19/2019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B20756F-223E-344D-B65C-4700E2722225}" type="slidenum">
              <a:rPr lang="en-US" altLang="en-US"/>
              <a:pPr/>
              <a:t>‹#›</a:t>
            </a:fld>
            <a:endParaRPr lang="en-US" altLang="en-US" dirty="0"/>
          </a:p>
        </p:txBody>
      </p:sp>
    </p:spTree>
    <p:extLst>
      <p:ext uri="{BB962C8B-B14F-4D97-AF65-F5344CB8AC3E}">
        <p14:creationId xmlns:p14="http://schemas.microsoft.com/office/powerpoint/2010/main" val="15749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18DF3E2-8602-4A48-8437-612440C456D9}"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CD5509-6AD1-6548-9450-29118C634B87}" type="slidenum">
              <a:rPr lang="en-US" altLang="en-US"/>
              <a:pPr/>
              <a:t>‹#›</a:t>
            </a:fld>
            <a:endParaRPr lang="en-US" altLang="en-US" dirty="0"/>
          </a:p>
        </p:txBody>
      </p:sp>
    </p:spTree>
    <p:extLst>
      <p:ext uri="{BB962C8B-B14F-4D97-AF65-F5344CB8AC3E}">
        <p14:creationId xmlns:p14="http://schemas.microsoft.com/office/powerpoint/2010/main" val="110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E75934-36BE-4648-8700-8483CE394D81}"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6F5D5D-8389-BD4F-8C3C-809BE1946810}" type="slidenum">
              <a:rPr lang="en-US" altLang="en-US"/>
              <a:pPr/>
              <a:t>‹#›</a:t>
            </a:fld>
            <a:endParaRPr lang="en-US" altLang="en-US" dirty="0"/>
          </a:p>
        </p:txBody>
      </p:sp>
    </p:spTree>
    <p:extLst>
      <p:ext uri="{BB962C8B-B14F-4D97-AF65-F5344CB8AC3E}">
        <p14:creationId xmlns:p14="http://schemas.microsoft.com/office/powerpoint/2010/main" val="9198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E1FC36-A735-F24D-85AA-51019A36B3C4}" type="datetimeFigureOut">
              <a:rPr lang="en-US" altLang="en-US"/>
              <a:pPr/>
              <a:t>8/19/2019</a:t>
            </a:fld>
            <a:endParaRPr lang="en-US" alt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C13045-3010-CC4C-830F-51127859F1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0" y="3202325"/>
            <a:ext cx="310415" cy="27432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5" y="2746654"/>
            <a:ext cx="338015" cy="27432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2300209"/>
            <a:ext cx="377682" cy="274320"/>
          </a:xfrm>
          <a:prstGeom prst="rect">
            <a:avLst/>
          </a:prstGeom>
        </p:spPr>
      </p:pic>
      <p:pic>
        <p:nvPicPr>
          <p:cNvPr id="45" name="Picture 44" descr="Macintosh HD:Users:tamaragorosave:Desktop:Clip Art:Grepic_Chalkboard_Paper:chalkboard7.jpg"/>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pic>
        <p:nvPicPr>
          <p:cNvPr id="46" name="Picture 10"/>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5"/>
          <p:cNvSpPr txBox="1"/>
          <p:nvPr/>
        </p:nvSpPr>
        <p:spPr>
          <a:xfrm>
            <a:off x="319088" y="318502"/>
            <a:ext cx="1184275" cy="10287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r>
              <a:rPr lang="tr-TR" sz="1600" dirty="0" smtClean="0">
                <a:solidFill>
                  <a:schemeClr val="tx1"/>
                </a:solidFill>
                <a:latin typeface="KG Satisfied Script" charset="0"/>
                <a:ea typeface="KG Satisfied Script" charset="0"/>
                <a:cs typeface="KG Satisfied Script" charset="0"/>
              </a:rPr>
              <a:t> </a:t>
            </a:r>
            <a:endParaRPr lang="tr-TR" sz="16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2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3600" dirty="0" smtClean="0">
                <a:solidFill>
                  <a:schemeClr val="tx1"/>
                </a:solidFill>
                <a:latin typeface="KG Sorry Not Sorry" charset="0"/>
                <a:ea typeface="KG Sorry Not Sorry" charset="0"/>
                <a:cs typeface="KG Sorry Not Sorry" charset="0"/>
              </a:rPr>
              <a:t>8</a:t>
            </a:r>
            <a:endParaRPr lang="en-US" sz="200" dirty="0">
              <a:solidFill>
                <a:schemeClr val="tx1"/>
              </a:solidFill>
              <a:latin typeface="KG Sorry Not Sorry" charset="0"/>
              <a:ea typeface="KG Sorry Not Sorry" charset="0"/>
              <a:cs typeface="KG Sorry Not Sorry" charset="0"/>
            </a:endParaRPr>
          </a:p>
        </p:txBody>
      </p:sp>
      <p:sp>
        <p:nvSpPr>
          <p:cNvPr id="13314"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3315"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KG Sorry Not Sorry" charset="0"/>
                <a:ea typeface="KG Sorry Not Sorry" charset="0"/>
                <a:cs typeface="KG Sorry Not Sorry" charset="0"/>
              </a:rPr>
              <a:t>2019-2020</a:t>
            </a:r>
          </a:p>
        </p:txBody>
      </p:sp>
      <p:sp>
        <p:nvSpPr>
          <p:cNvPr id="3" name="Rectangle 2"/>
          <p:cNvSpPr/>
          <p:nvPr/>
        </p:nvSpPr>
        <p:spPr>
          <a:xfrm>
            <a:off x="2228789" y="400041"/>
            <a:ext cx="4114800" cy="823280"/>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Study Skills</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4" name="TextBox 3"/>
          <p:cNvSpPr txBox="1"/>
          <p:nvPr/>
        </p:nvSpPr>
        <p:spPr>
          <a:xfrm>
            <a:off x="459365" y="1713854"/>
            <a:ext cx="1793874" cy="400110"/>
          </a:xfrm>
          <a:prstGeom prst="rect">
            <a:avLst/>
          </a:prstGeom>
          <a:noFill/>
          <a:ln>
            <a:solidFill>
              <a:schemeClr val="tx1"/>
            </a:solidFill>
          </a:ln>
        </p:spPr>
        <p:txBody>
          <a:bodyPr wrap="square">
            <a:spAutoFit/>
          </a:bodyPr>
          <a:lstStyle/>
          <a:p>
            <a:pPr algn="ctr">
              <a:defRPr/>
            </a:pPr>
            <a:r>
              <a:rPr lang="en-US" sz="2000" b="1" dirty="0">
                <a:latin typeface="KG Sorry Not Sorry" charset="0"/>
                <a:ea typeface="KG Sorry Not Sorry" charset="0"/>
                <a:cs typeface="KG Sorry Not Sorry" charset="0"/>
              </a:rPr>
              <a:t>contact me:</a:t>
            </a:r>
          </a:p>
        </p:txBody>
      </p:sp>
      <p:cxnSp>
        <p:nvCxnSpPr>
          <p:cNvPr id="6" name="Straight Connector 5"/>
          <p:cNvCxnSpPr>
            <a:cxnSpLocks noChangeShapeType="1"/>
          </p:cNvCxnSpPr>
          <p:nvPr/>
        </p:nvCxnSpPr>
        <p:spPr bwMode="auto">
          <a:xfrm>
            <a:off x="3136900" y="1758950"/>
            <a:ext cx="25400" cy="240665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4148138" y="1713854"/>
            <a:ext cx="2376487" cy="369332"/>
          </a:xfrm>
          <a:prstGeom prst="rect">
            <a:avLst/>
          </a:prstGeom>
          <a:noFill/>
          <a:ln>
            <a:solidFill>
              <a:schemeClr val="tx1"/>
            </a:solidFill>
          </a:ln>
        </p:spPr>
        <p:txBody>
          <a:bodyPr wrap="square">
            <a:spAutoFit/>
          </a:bodyPr>
          <a:lstStyle/>
          <a:p>
            <a:pPr algn="ctr">
              <a:defRPr/>
            </a:pPr>
            <a:r>
              <a:rPr lang="en-US" b="1" cap="all" dirty="0">
                <a:latin typeface="KG Sorry Not Sorry" charset="0"/>
                <a:ea typeface="KG Sorry Not Sorry" charset="0"/>
                <a:cs typeface="KG Sorry Not Sorry" charset="0"/>
              </a:rPr>
              <a:t>CLASS MATERIALS</a:t>
            </a:r>
          </a:p>
        </p:txBody>
      </p:sp>
      <p:sp>
        <p:nvSpPr>
          <p:cNvPr id="16" name="TextBox 15"/>
          <p:cNvSpPr txBox="1"/>
          <p:nvPr/>
        </p:nvSpPr>
        <p:spPr>
          <a:xfrm>
            <a:off x="3301999" y="2134409"/>
            <a:ext cx="4240373" cy="1892826"/>
          </a:xfrm>
          <a:prstGeom prst="rect">
            <a:avLst/>
          </a:prstGeom>
          <a:noFill/>
        </p:spPr>
        <p:txBody>
          <a:bodyPr numCol="2">
            <a:spAutoFit/>
          </a:bodyPr>
          <a:lstStyle/>
          <a:p>
            <a:pPr>
              <a:defRPr/>
            </a:pPr>
            <a:r>
              <a:rPr lang="en-US" sz="1300" b="1" dirty="0">
                <a:latin typeface="Arial Narrow"/>
                <a:ea typeface="ＭＳ Ｐゴシック" charset="0"/>
                <a:cs typeface="Arial Narrow"/>
              </a:rPr>
              <a:t>             Required:</a:t>
            </a:r>
          </a:p>
          <a:p>
            <a:pPr>
              <a:defRPr/>
            </a:pPr>
            <a:r>
              <a:rPr lang="en-US" sz="1300" dirty="0" smtClean="0">
                <a:latin typeface="Arial Narrow"/>
                <a:ea typeface="ＭＳ ゴシック"/>
                <a:cs typeface="Arial Narrow"/>
              </a:rPr>
              <a:t>☐ </a:t>
            </a:r>
            <a:r>
              <a:rPr lang="en-US" sz="1300" dirty="0">
                <a:latin typeface="Arial Narrow"/>
                <a:ea typeface="ＭＳ Ｐゴシック" charset="0"/>
                <a:cs typeface="Arial Narrow"/>
              </a:rPr>
              <a:t>2 college-ruled </a:t>
            </a:r>
            <a:r>
              <a:rPr lang="en-US" sz="1300" dirty="0" smtClean="0">
                <a:latin typeface="Arial Narrow"/>
                <a:ea typeface="ＭＳ Ｐゴシック" charset="0"/>
                <a:cs typeface="Arial Narrow"/>
              </a:rPr>
              <a:t>composition</a:t>
            </a:r>
            <a:endParaRPr lang="en-US" sz="1300" dirty="0">
              <a:latin typeface="Arial Narrow"/>
              <a:ea typeface="ＭＳ Ｐゴシック" charset="0"/>
              <a:cs typeface="Arial Narrow"/>
            </a:endParaRPr>
          </a:p>
          <a:p>
            <a:pPr>
              <a:defRPr/>
            </a:pPr>
            <a:r>
              <a:rPr lang="en-US" sz="1300" dirty="0">
                <a:latin typeface="Arial Narrow"/>
                <a:ea typeface="ＭＳ Ｐゴシック" charset="0"/>
                <a:cs typeface="Arial Narrow"/>
              </a:rPr>
              <a:t>      </a:t>
            </a:r>
            <a:r>
              <a:rPr lang="en-US" sz="1300" dirty="0" smtClean="0">
                <a:latin typeface="Arial Narrow"/>
                <a:ea typeface="ＭＳ Ｐゴシック" charset="0"/>
                <a:cs typeface="Arial Narrow"/>
              </a:rPr>
              <a:t>books</a:t>
            </a:r>
          </a:p>
          <a:p>
            <a:pPr>
              <a:defRPr/>
            </a:pPr>
            <a:r>
              <a:rPr lang="en-US" sz="1300" dirty="0" smtClean="0">
                <a:latin typeface="Arial Narrow"/>
                <a:ea typeface="ＭＳ ゴシック"/>
                <a:cs typeface="Arial Narrow"/>
              </a:rPr>
              <a:t>☐ pencils / pens</a:t>
            </a:r>
            <a:endParaRPr lang="en-US" sz="1300" b="1" dirty="0">
              <a:latin typeface="Arial Narrow"/>
              <a:ea typeface="ＭＳ Ｐゴシック" charset="0"/>
              <a:cs typeface="Arial Narrow"/>
            </a:endParaRPr>
          </a:p>
          <a:p>
            <a:pPr>
              <a:defRPr/>
            </a:pPr>
            <a:r>
              <a:rPr lang="en-US" sz="1300" b="1" dirty="0">
                <a:latin typeface="Arial Narrow"/>
                <a:ea typeface="ＭＳ Ｐゴシック" charset="0"/>
                <a:cs typeface="Arial Narrow"/>
              </a:rPr>
              <a:t>      </a:t>
            </a: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r>
              <a:rPr lang="en-US" sz="1300" b="1" dirty="0" smtClean="0">
                <a:latin typeface="Arial Narrow"/>
                <a:ea typeface="ＭＳ Ｐゴシック" charset="0"/>
                <a:cs typeface="Arial Narrow"/>
              </a:rPr>
              <a:t>Recommended</a:t>
            </a:r>
            <a:r>
              <a:rPr lang="en-US" sz="1300" b="1" dirty="0">
                <a:latin typeface="Arial Narrow"/>
                <a:ea typeface="ＭＳ Ｐゴシック" charset="0"/>
                <a:cs typeface="Arial Narrow"/>
              </a:rPr>
              <a:t>:</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wireless </a:t>
            </a:r>
            <a:r>
              <a:rPr lang="en-US" sz="1300" dirty="0">
                <a:latin typeface="Arial Narrow"/>
                <a:ea typeface="ＭＳ Ｐゴシック" charset="0"/>
                <a:cs typeface="Arial Narrow"/>
              </a:rPr>
              <a:t>portable mouse</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earbuds </a:t>
            </a:r>
            <a:endParaRPr lang="en-US" sz="1300" dirty="0">
              <a:latin typeface="Arial Narrow"/>
              <a:ea typeface="ＭＳ Ｐゴシック" charset="0"/>
              <a:cs typeface="Arial Narrow"/>
            </a:endParaRP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Post-It </a:t>
            </a:r>
            <a:r>
              <a:rPr lang="en-US" sz="1300" dirty="0">
                <a:latin typeface="Arial Narrow"/>
                <a:ea typeface="ＭＳ Ｐゴシック" charset="0"/>
                <a:cs typeface="Arial Narrow"/>
              </a:rPr>
              <a:t>notes</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highlighters</a:t>
            </a:r>
            <a:endParaRPr lang="en-US" sz="1300" dirty="0">
              <a:latin typeface="Arial Narrow"/>
              <a:ea typeface="ＭＳ Ｐゴシック" charset="0"/>
              <a:cs typeface="Arial Narrow"/>
            </a:endParaRPr>
          </a:p>
        </p:txBody>
      </p:sp>
      <p:cxnSp>
        <p:nvCxnSpPr>
          <p:cNvPr id="22" name="Straight Connector 21"/>
          <p:cNvCxnSpPr>
            <a:cxnSpLocks noChangeShapeType="1"/>
          </p:cNvCxnSpPr>
          <p:nvPr/>
        </p:nvCxnSpPr>
        <p:spPr bwMode="auto">
          <a:xfrm flipH="1">
            <a:off x="219075" y="4329113"/>
            <a:ext cx="7323138"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5972746" y="4432415"/>
            <a:ext cx="1304019" cy="400110"/>
          </a:xfrm>
          <a:prstGeom prst="rect">
            <a:avLst/>
          </a:prstGeom>
          <a:noFill/>
          <a:ln>
            <a:solidFill>
              <a:schemeClr val="tx1"/>
            </a:solidFill>
          </a:ln>
        </p:spPr>
        <p:txBody>
          <a:bodyPr wrap="square">
            <a:spAutoFit/>
          </a:bodyPr>
          <a:lstStyle/>
          <a:p>
            <a:pPr algn="ctr">
              <a:defRPr/>
            </a:pPr>
            <a:r>
              <a:rPr lang="en-US" sz="2000" b="1" cap="all" dirty="0">
                <a:latin typeface="KG Sorry Not Sorry" charset="0"/>
                <a:ea typeface="KG Sorry Not Sorry" charset="0"/>
                <a:cs typeface="KG Sorry Not Sorry" charset="0"/>
              </a:rPr>
              <a:t>Grades</a:t>
            </a:r>
            <a:endParaRPr lang="en-US" sz="2400" b="1" cap="all" dirty="0">
              <a:latin typeface="KG Sorry Not Sorry" charset="0"/>
              <a:ea typeface="KG Sorry Not Sorry" charset="0"/>
              <a:cs typeface="KG Sorry Not Sorry" charset="0"/>
            </a:endParaRPr>
          </a:p>
        </p:txBody>
      </p:sp>
      <p:sp>
        <p:nvSpPr>
          <p:cNvPr id="28" name="Rectangle 27"/>
          <p:cNvSpPr/>
          <p:nvPr/>
        </p:nvSpPr>
        <p:spPr bwMode="auto">
          <a:xfrm>
            <a:off x="6116638" y="5086093"/>
            <a:ext cx="334962" cy="8636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33" name="Rectangle 32"/>
          <p:cNvSpPr/>
          <p:nvPr/>
        </p:nvSpPr>
        <p:spPr bwMode="auto">
          <a:xfrm>
            <a:off x="6488990" y="5084861"/>
            <a:ext cx="334963" cy="8636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13333" name="TextBox 35"/>
          <p:cNvSpPr txBox="1">
            <a:spLocks noChangeArrowheads="1"/>
          </p:cNvSpPr>
          <p:nvPr/>
        </p:nvSpPr>
        <p:spPr bwMode="auto">
          <a:xfrm>
            <a:off x="7078663" y="566870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20%</a:t>
            </a:r>
          </a:p>
        </p:txBody>
      </p:sp>
      <p:sp>
        <p:nvSpPr>
          <p:cNvPr id="13334" name="TextBox 28"/>
          <p:cNvSpPr txBox="1">
            <a:spLocks noChangeArrowheads="1"/>
          </p:cNvSpPr>
          <p:nvPr/>
        </p:nvSpPr>
        <p:spPr bwMode="auto">
          <a:xfrm>
            <a:off x="6061075" y="567505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sp>
        <p:nvSpPr>
          <p:cNvPr id="13335" name="TextBox 33"/>
          <p:cNvSpPr txBox="1">
            <a:spLocks noChangeArrowheads="1"/>
          </p:cNvSpPr>
          <p:nvPr/>
        </p:nvSpPr>
        <p:spPr bwMode="auto">
          <a:xfrm>
            <a:off x="6436723" y="567029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cxnSp>
        <p:nvCxnSpPr>
          <p:cNvPr id="40" name="Straight Connector 39"/>
          <p:cNvCxnSpPr>
            <a:cxnSpLocks noChangeShapeType="1"/>
          </p:cNvCxnSpPr>
          <p:nvPr/>
        </p:nvCxnSpPr>
        <p:spPr bwMode="auto">
          <a:xfrm>
            <a:off x="5819775" y="4473575"/>
            <a:ext cx="38100" cy="5405438"/>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50" name="TextBox 2049"/>
          <p:cNvSpPr txBox="1"/>
          <p:nvPr/>
        </p:nvSpPr>
        <p:spPr>
          <a:xfrm>
            <a:off x="6115192" y="6001153"/>
            <a:ext cx="369332" cy="1562100"/>
          </a:xfrm>
          <a:prstGeom prst="rect">
            <a:avLst/>
          </a:prstGeom>
          <a:noFill/>
        </p:spPr>
        <p:txBody>
          <a:bodyPr vert="vert270" anchor="ctr">
            <a:spAutoFit/>
          </a:bodyPr>
          <a:lstStyle/>
          <a:p>
            <a:pPr algn="r">
              <a:defRPr/>
            </a:pPr>
            <a:r>
              <a:rPr lang="en-US" sz="1200" dirty="0">
                <a:latin typeface="KG Sorry Not Sorry" charset="0"/>
                <a:ea typeface="KG Sorry Not Sorry" charset="0"/>
                <a:cs typeface="KG Sorry Not Sorry" charset="0"/>
              </a:rPr>
              <a:t>Assessments</a:t>
            </a:r>
          </a:p>
        </p:txBody>
      </p:sp>
      <p:sp>
        <p:nvSpPr>
          <p:cNvPr id="42" name="TextBox 41"/>
          <p:cNvSpPr txBox="1"/>
          <p:nvPr/>
        </p:nvSpPr>
        <p:spPr>
          <a:xfrm>
            <a:off x="6449181" y="6001153"/>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Classwork</a:t>
            </a:r>
            <a:endParaRPr lang="en-US" sz="1200" dirty="0">
              <a:latin typeface="KG Sorry Not Sorry" charset="0"/>
              <a:ea typeface="KG Sorry Not Sorry" charset="0"/>
              <a:cs typeface="KG Sorry Not Sorry" charset="0"/>
            </a:endParaRPr>
          </a:p>
        </p:txBody>
      </p:sp>
      <p:sp>
        <p:nvSpPr>
          <p:cNvPr id="43" name="TextBox 42"/>
          <p:cNvSpPr txBox="1"/>
          <p:nvPr/>
        </p:nvSpPr>
        <p:spPr>
          <a:xfrm>
            <a:off x="7128858" y="6001153"/>
            <a:ext cx="369332" cy="1562100"/>
          </a:xfrm>
          <a:prstGeom prst="rect">
            <a:avLst/>
          </a:prstGeom>
          <a:noFill/>
        </p:spPr>
        <p:txBody>
          <a:bodyPr vert="vert270" anchor="ctr">
            <a:spAutoFit/>
          </a:bodyPr>
          <a:lstStyle/>
          <a:p>
            <a:pPr algn="r">
              <a:defRPr/>
            </a:pPr>
            <a:r>
              <a:rPr lang="en-US" sz="1200" dirty="0" smtClean="0">
                <a:latin typeface="KG Sorry Not Sorry" charset="0"/>
                <a:ea typeface="KG Sorry Not Sorry" charset="0"/>
                <a:cs typeface="KG Sorry Not Sorry" charset="0"/>
              </a:rPr>
              <a:t>Tests</a:t>
            </a:r>
            <a:endParaRPr lang="en-US" sz="1200" dirty="0">
              <a:latin typeface="KG Sorry Not Sorry" charset="0"/>
              <a:ea typeface="KG Sorry Not Sorry" charset="0"/>
              <a:cs typeface="KG Sorry Not Sorry" charset="0"/>
            </a:endParaRPr>
          </a:p>
        </p:txBody>
      </p:sp>
      <p:sp>
        <p:nvSpPr>
          <p:cNvPr id="13340" name="TextBox 2054"/>
          <p:cNvSpPr txBox="1">
            <a:spLocks noChangeArrowheads="1"/>
          </p:cNvSpPr>
          <p:nvPr/>
        </p:nvSpPr>
        <p:spPr bwMode="auto">
          <a:xfrm>
            <a:off x="6013450" y="7067550"/>
            <a:ext cx="1579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There will be no homework in my class. The expectation is that all students will spend 20 minutes each night to read a book of their choice. Grades will be updated on </a:t>
            </a:r>
            <a:r>
              <a:rPr lang="en-US" altLang="en-US" sz="1200" b="1" dirty="0" smtClean="0">
                <a:latin typeface="Arial Narrow" charset="0"/>
              </a:rPr>
              <a:t>Parent Connect </a:t>
            </a:r>
            <a:r>
              <a:rPr lang="en-US" altLang="en-US" sz="1200" dirty="0" smtClean="0">
                <a:latin typeface="Arial Narrow" charset="0"/>
              </a:rPr>
              <a:t>each week. It is strongly encouraged to check students grades regularly and communicate with teachers as soon as possible.</a:t>
            </a:r>
            <a:endParaRPr lang="en-US" altLang="en-US" sz="1200" dirty="0">
              <a:latin typeface="Arial Narrow" charset="0"/>
            </a:endParaRPr>
          </a:p>
        </p:txBody>
      </p:sp>
      <p:sp>
        <p:nvSpPr>
          <p:cNvPr id="36" name="TextBox 35"/>
          <p:cNvSpPr txBox="1"/>
          <p:nvPr/>
        </p:nvSpPr>
        <p:spPr>
          <a:xfrm>
            <a:off x="1104900" y="4425447"/>
            <a:ext cx="3352037" cy="338554"/>
          </a:xfrm>
          <a:prstGeom prst="rect">
            <a:avLst/>
          </a:prstGeom>
          <a:noFill/>
          <a:ln>
            <a:solidFill>
              <a:schemeClr val="tx1"/>
            </a:solidFill>
          </a:ln>
        </p:spPr>
        <p:txBody>
          <a:bodyPr wrap="square">
            <a:spAutoFit/>
          </a:bodyPr>
          <a:lstStyle/>
          <a:p>
            <a:pPr algn="ctr">
              <a:defRPr/>
            </a:pPr>
            <a:r>
              <a:rPr lang="en-US" sz="1600" b="1" cap="all" dirty="0">
                <a:latin typeface="KG Sorry Not Sorry" charset="0"/>
                <a:ea typeface="KG Sorry Not Sorry" charset="0"/>
                <a:cs typeface="KG Sorry Not Sorry" charset="0"/>
              </a:rPr>
              <a:t>Room </a:t>
            </a:r>
            <a:r>
              <a:rPr lang="en-US" sz="1600" b="1" cap="all" dirty="0" smtClean="0">
                <a:latin typeface="KG Sorry Not Sorry" charset="0"/>
                <a:ea typeface="KG Sorry Not Sorry" charset="0"/>
                <a:cs typeface="KG Sorry Not Sorry" charset="0"/>
              </a:rPr>
              <a:t>53 </a:t>
            </a:r>
            <a:r>
              <a:rPr lang="en-US" sz="1600" b="1" cap="all" dirty="0">
                <a:latin typeface="KG Sorry Not Sorry" charset="0"/>
                <a:ea typeface="KG Sorry Not Sorry" charset="0"/>
                <a:cs typeface="KG Sorry Not Sorry" charset="0"/>
              </a:rPr>
              <a:t>Class Procedures</a:t>
            </a:r>
          </a:p>
        </p:txBody>
      </p:sp>
      <p:sp>
        <p:nvSpPr>
          <p:cNvPr id="13342" name="TextBox 18"/>
          <p:cNvSpPr txBox="1">
            <a:spLocks noChangeArrowheads="1"/>
          </p:cNvSpPr>
          <p:nvPr/>
        </p:nvSpPr>
        <p:spPr bwMode="auto">
          <a:xfrm>
            <a:off x="4171951" y="5232239"/>
            <a:ext cx="1644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1. Come to class on time</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Get to work right away</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Use technology for their intended purpose</a:t>
            </a:r>
            <a:endParaRPr lang="en-US" altLang="en-US" sz="1200" dirty="0">
              <a:latin typeface="Arial Narrow" charset="0"/>
            </a:endParaRPr>
          </a:p>
          <a:p>
            <a:pPr eaLnBrk="1" hangingPunct="1"/>
            <a:r>
              <a:rPr lang="en-US" altLang="en-US" sz="1200" dirty="0">
                <a:latin typeface="Arial Narrow" charset="0"/>
              </a:rPr>
              <a:t>4. </a:t>
            </a:r>
            <a:r>
              <a:rPr lang="en-US" altLang="en-US" sz="1200" dirty="0" smtClean="0">
                <a:latin typeface="Arial Narrow" charset="0"/>
              </a:rPr>
              <a:t>Complete and submit work </a:t>
            </a:r>
            <a:r>
              <a:rPr lang="en-US" altLang="en-US" sz="1200" dirty="0">
                <a:latin typeface="Arial Narrow" charset="0"/>
              </a:rPr>
              <a:t>on time.</a:t>
            </a:r>
          </a:p>
        </p:txBody>
      </p:sp>
      <p:sp>
        <p:nvSpPr>
          <p:cNvPr id="13343" name="TextBox 50"/>
          <p:cNvSpPr txBox="1">
            <a:spLocks noChangeArrowheads="1"/>
          </p:cNvSpPr>
          <p:nvPr/>
        </p:nvSpPr>
        <p:spPr bwMode="auto">
          <a:xfrm>
            <a:off x="136525" y="4916488"/>
            <a:ext cx="1736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dirty="0" smtClean="0">
                <a:latin typeface="Arial Narrow" charset="0"/>
              </a:rPr>
              <a:t>Show respect to those around you</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Raise your hand</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Sign out when you need to use the restroom or take a break</a:t>
            </a:r>
            <a:endParaRPr lang="en-US" altLang="en-US" sz="1200" dirty="0">
              <a:latin typeface="Arial Narrow" charset="0"/>
            </a:endParaRPr>
          </a:p>
          <a:p>
            <a:pPr eaLnBrk="1" hangingPunct="1"/>
            <a:r>
              <a:rPr lang="en-US" altLang="en-US" sz="1200" dirty="0">
                <a:latin typeface="Arial Narrow" charset="0"/>
              </a:rPr>
              <a:t>4. Make smart choices.</a:t>
            </a:r>
          </a:p>
          <a:p>
            <a:pPr eaLnBrk="1" hangingPunct="1"/>
            <a:r>
              <a:rPr lang="en-US" altLang="en-US" sz="1200" dirty="0">
                <a:latin typeface="Arial Narrow" charset="0"/>
              </a:rPr>
              <a:t>5. Keep your dear teacher HAPPY.</a:t>
            </a:r>
          </a:p>
        </p:txBody>
      </p:sp>
      <p:sp>
        <p:nvSpPr>
          <p:cNvPr id="13344" name="TextBox 51"/>
          <p:cNvSpPr txBox="1">
            <a:spLocks noChangeArrowheads="1"/>
          </p:cNvSpPr>
          <p:nvPr/>
        </p:nvSpPr>
        <p:spPr bwMode="auto">
          <a:xfrm>
            <a:off x="1252538" y="8642359"/>
            <a:ext cx="445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b="1" dirty="0">
                <a:latin typeface="Arial Narrow" charset="0"/>
              </a:rPr>
              <a:t>Warning</a:t>
            </a:r>
            <a:r>
              <a:rPr lang="en-US" altLang="en-US" sz="1200" dirty="0">
                <a:latin typeface="Arial Narrow" charset="0"/>
              </a:rPr>
              <a:t>: the teacher provides a verbal reprimand/reminder to student.</a:t>
            </a:r>
          </a:p>
          <a:p>
            <a:pPr eaLnBrk="1" hangingPunct="1"/>
            <a:r>
              <a:rPr lang="en-US" altLang="en-US" sz="1200" dirty="0">
                <a:latin typeface="Arial Narrow" charset="0"/>
              </a:rPr>
              <a:t>2. </a:t>
            </a:r>
            <a:r>
              <a:rPr lang="en-US" altLang="en-US" sz="1200" b="1" dirty="0">
                <a:latin typeface="Arial Narrow" charset="0"/>
              </a:rPr>
              <a:t>Lunch Detention</a:t>
            </a:r>
            <a:r>
              <a:rPr lang="en-US" altLang="en-US" sz="1200" dirty="0">
                <a:latin typeface="Arial Narrow" charset="0"/>
              </a:rPr>
              <a:t>: short time spent during lunch to contemplate conduct.</a:t>
            </a:r>
          </a:p>
          <a:p>
            <a:pPr eaLnBrk="1" hangingPunct="1"/>
            <a:r>
              <a:rPr lang="en-US" altLang="en-US" sz="1200" dirty="0">
                <a:latin typeface="Arial Narrow" charset="0"/>
              </a:rPr>
              <a:t>3. </a:t>
            </a:r>
            <a:r>
              <a:rPr lang="en-US" altLang="en-US" sz="1200" b="1" dirty="0" smtClean="0">
                <a:latin typeface="Arial Narrow" charset="0"/>
              </a:rPr>
              <a:t>Referral </a:t>
            </a:r>
            <a:r>
              <a:rPr lang="en-US" altLang="en-US" sz="1200" b="1" dirty="0">
                <a:latin typeface="Arial Narrow" charset="0"/>
              </a:rPr>
              <a:t>to Administration</a:t>
            </a:r>
            <a:r>
              <a:rPr lang="en-US" altLang="en-US" sz="1200" dirty="0">
                <a:latin typeface="Arial Narrow" charset="0"/>
              </a:rPr>
              <a:t>: a student will be immediately referred to    </a:t>
            </a:r>
          </a:p>
          <a:p>
            <a:pPr eaLnBrk="1" hangingPunct="1"/>
            <a:r>
              <a:rPr lang="en-US" altLang="en-US" sz="1200" dirty="0">
                <a:latin typeface="Arial Narrow" charset="0"/>
              </a:rPr>
              <a:t>    administration for severe behavior </a:t>
            </a:r>
            <a:r>
              <a:rPr lang="en-US" altLang="en-US" sz="1200" dirty="0" smtClean="0">
                <a:latin typeface="Arial Narrow" charset="0"/>
              </a:rPr>
              <a:t>problems</a:t>
            </a:r>
            <a:endParaRPr lang="en-US" altLang="en-US" sz="1200" b="1" dirty="0">
              <a:latin typeface="Arial Narrow" charset="0"/>
            </a:endParaRPr>
          </a:p>
        </p:txBody>
      </p:sp>
      <p:sp>
        <p:nvSpPr>
          <p:cNvPr id="20" name="Left Arrow 19"/>
          <p:cNvSpPr>
            <a:spLocks noChangeArrowheads="1"/>
          </p:cNvSpPr>
          <p:nvPr/>
        </p:nvSpPr>
        <p:spPr bwMode="auto">
          <a:xfrm rot="5400000">
            <a:off x="-212724" y="7572375"/>
            <a:ext cx="1871662" cy="827087"/>
          </a:xfrm>
          <a:prstGeom prst="leftArrow">
            <a:avLst>
              <a:gd name="adj1" fmla="val 50000"/>
              <a:gd name="adj2" fmla="val 50005"/>
            </a:avLst>
          </a:prstGeom>
          <a:solidFill>
            <a:schemeClr val="tx1">
              <a:lumMod val="75000"/>
              <a:lumOff val="25000"/>
            </a:schemeClr>
          </a:solidFill>
          <a:ln w="9525">
            <a:solidFill>
              <a:schemeClr val="tx1">
                <a:lumMod val="75000"/>
                <a:lumOff val="25000"/>
              </a:schemeClr>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Rules</a:t>
            </a:r>
            <a:endParaRPr lang="en-US" dirty="0">
              <a:solidFill>
                <a:schemeClr val="bg1"/>
              </a:solidFill>
              <a:latin typeface="KG Sorry Not Sorry" charset="0"/>
              <a:ea typeface="KG Sorry Not Sorry" charset="0"/>
              <a:cs typeface="KG Sorry Not Sorry" charset="0"/>
            </a:endParaRPr>
          </a:p>
        </p:txBody>
      </p:sp>
      <p:sp>
        <p:nvSpPr>
          <p:cNvPr id="54" name="Left Arrow 53"/>
          <p:cNvSpPr>
            <a:spLocks noChangeArrowheads="1"/>
          </p:cNvSpPr>
          <p:nvPr/>
        </p:nvSpPr>
        <p:spPr bwMode="auto">
          <a:xfrm rot="-5400000">
            <a:off x="1788332" y="6870700"/>
            <a:ext cx="2413000" cy="831850"/>
          </a:xfrm>
          <a:prstGeom prst="leftArrow">
            <a:avLst>
              <a:gd name="adj1" fmla="val 50000"/>
              <a:gd name="adj2" fmla="val 49998"/>
            </a:avLst>
          </a:prstGeom>
          <a:solidFill>
            <a:schemeClr val="bg1">
              <a:lumMod val="50000"/>
            </a:schemeClr>
          </a:solidFill>
          <a:ln w="9525">
            <a:solidFill>
              <a:srgbClr val="7F7F7F"/>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Consequences</a:t>
            </a:r>
            <a:endParaRPr lang="en-US" sz="1400" dirty="0">
              <a:solidFill>
                <a:schemeClr val="bg1"/>
              </a:solidFill>
              <a:latin typeface="KG Sorry Not Sorry" charset="0"/>
              <a:ea typeface="KG Sorry Not Sorry" charset="0"/>
              <a:cs typeface="KG Sorry Not Sorry" charset="0"/>
            </a:endParaRPr>
          </a:p>
        </p:txBody>
      </p:sp>
      <p:sp>
        <p:nvSpPr>
          <p:cNvPr id="21" name="Right Arrow 20"/>
          <p:cNvSpPr>
            <a:spLocks noChangeArrowheads="1"/>
          </p:cNvSpPr>
          <p:nvPr/>
        </p:nvSpPr>
        <p:spPr bwMode="auto">
          <a:xfrm>
            <a:off x="1884363" y="5083175"/>
            <a:ext cx="2232025" cy="831850"/>
          </a:xfrm>
          <a:prstGeom prst="rightArrow">
            <a:avLst>
              <a:gd name="adj1" fmla="val 50000"/>
              <a:gd name="adj2" fmla="val 50000"/>
            </a:avLst>
          </a:prstGeom>
          <a:solidFill>
            <a:schemeClr val="tx1"/>
          </a:solidFill>
          <a:ln w="9525">
            <a:solidFill>
              <a:schemeClr val="tx1"/>
            </a:solidFill>
            <a:miter lim="800000"/>
            <a:headEnd/>
            <a:tailEnd/>
          </a:ln>
          <a:effectLst/>
        </p:spPr>
        <p:txBody>
          <a:bodyPr anchor="ctr"/>
          <a:lstStyle/>
          <a:p>
            <a:pPr algn="ctr">
              <a:defRPr/>
            </a:pPr>
            <a:r>
              <a:rPr lang="en-US" sz="2400" dirty="0">
                <a:solidFill>
                  <a:schemeClr val="bg1"/>
                </a:solidFill>
                <a:latin typeface="KG Sorry Not Sorry" charset="0"/>
                <a:ea typeface="KG Sorry Not Sorry" charset="0"/>
                <a:cs typeface="KG Sorry Not Sorry" charset="0"/>
              </a:rPr>
              <a:t>Expectations</a:t>
            </a:r>
            <a:endParaRPr lang="en-US" sz="1600" dirty="0">
              <a:solidFill>
                <a:schemeClr val="bg1"/>
              </a:solidFill>
              <a:latin typeface="KG Sorry Not Sorry" charset="0"/>
              <a:ea typeface="KG Sorry Not Sorry" charset="0"/>
              <a:cs typeface="KG Sorry Not Sorry"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23580143"/>
              </p:ext>
            </p:extLst>
          </p:nvPr>
        </p:nvGraphicFramePr>
        <p:xfrm>
          <a:off x="582196" y="2176463"/>
          <a:ext cx="2460625" cy="1849436"/>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xmlns="" val="20000"/>
                    </a:ext>
                  </a:extLst>
                </a:gridCol>
              </a:tblGrid>
              <a:tr h="462359">
                <a:tc>
                  <a:txBody>
                    <a:bodyPr/>
                    <a:lstStyle/>
                    <a:p>
                      <a:r>
                        <a:rPr lang="en-US" sz="1200" dirty="0" smtClean="0">
                          <a:latin typeface="Arial Narrow"/>
                          <a:cs typeface="Arial Narrow"/>
                        </a:rPr>
                        <a:t>Morgan.Cuico@venturausd.org</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0"/>
                  </a:ext>
                </a:extLst>
              </a:tr>
              <a:tr h="462359">
                <a:tc>
                  <a:txBody>
                    <a:bodyPr/>
                    <a:lstStyle/>
                    <a:p>
                      <a:r>
                        <a:rPr lang="en-US" sz="1200" dirty="0" smtClean="0">
                          <a:latin typeface="Arial Narrow"/>
                          <a:cs typeface="Arial Narrow"/>
                        </a:rPr>
                        <a:t>(805) 641-5155</a:t>
                      </a:r>
                      <a:r>
                        <a:rPr lang="en-US" sz="1200" baseline="0" dirty="0" smtClean="0">
                          <a:latin typeface="Arial Narrow"/>
                          <a:cs typeface="Arial Narrow"/>
                        </a:rPr>
                        <a:t> </a:t>
                      </a:r>
                      <a:r>
                        <a:rPr lang="en-US" sz="1200" baseline="0" dirty="0" err="1" smtClean="0">
                          <a:latin typeface="Arial Narrow"/>
                          <a:cs typeface="Arial Narrow"/>
                        </a:rPr>
                        <a:t>xt</a:t>
                      </a:r>
                      <a:r>
                        <a:rPr lang="en-US" sz="1200" baseline="0" dirty="0" smtClean="0">
                          <a:latin typeface="Arial Narrow"/>
                          <a:cs typeface="Arial Narrow"/>
                        </a:rPr>
                        <a:t> 2153</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1"/>
                  </a:ext>
                </a:extLst>
              </a:tr>
              <a:tr h="462359">
                <a:tc>
                  <a:txBody>
                    <a:bodyPr/>
                    <a:lstStyle/>
                    <a:p>
                      <a:r>
                        <a:rPr lang="en-US" sz="1200" dirty="0" smtClean="0">
                          <a:latin typeface="Arial Narrow"/>
                          <a:cs typeface="Arial Narrow"/>
                        </a:rPr>
                        <a:t>www.morgancuico.com</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2"/>
                  </a:ext>
                </a:extLst>
              </a:tr>
              <a:tr h="462359">
                <a:tc>
                  <a:txBody>
                    <a:bodyPr/>
                    <a:lstStyle/>
                    <a:p>
                      <a:endParaRPr lang="en-US" sz="1200" dirty="0">
                        <a:latin typeface="Arial Narrow"/>
                        <a:cs typeface="Arial Narrow"/>
                      </a:endParaRPr>
                    </a:p>
                  </a:txBody>
                  <a:tcPr marL="91444" marR="91444" anchor="ctr"/>
                </a:tc>
                <a:extLst>
                  <a:ext uri="{0D108BD9-81ED-4DB2-BD59-A6C34878D82A}">
                    <a16:rowId xmlns:a16="http://schemas.microsoft.com/office/drawing/2014/main" xmlns="" val="10003"/>
                  </a:ext>
                </a:extLst>
              </a:tr>
            </a:tbl>
          </a:graphicData>
        </a:graphic>
      </p:graphicFrame>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994" y="3618540"/>
            <a:ext cx="474844" cy="45720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1621" y="4434648"/>
            <a:ext cx="485411" cy="457200"/>
          </a:xfrm>
          <a:prstGeom prst="rect">
            <a:avLst/>
          </a:prstGeom>
        </p:spPr>
      </p:pic>
      <p:grpSp>
        <p:nvGrpSpPr>
          <p:cNvPr id="53" name="Group 52"/>
          <p:cNvGrpSpPr/>
          <p:nvPr/>
        </p:nvGrpSpPr>
        <p:grpSpPr>
          <a:xfrm>
            <a:off x="6813215" y="5222466"/>
            <a:ext cx="463550" cy="744891"/>
            <a:chOff x="6156052" y="2895426"/>
            <a:chExt cx="463550" cy="744891"/>
          </a:xfrm>
        </p:grpSpPr>
        <p:sp>
          <p:nvSpPr>
            <p:cNvPr id="55" name="Rectangle 54"/>
            <p:cNvSpPr/>
            <p:nvPr/>
          </p:nvSpPr>
          <p:spPr bwMode="auto">
            <a:xfrm>
              <a:off x="6203298" y="2895426"/>
              <a:ext cx="334963" cy="731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56" name="TextBox 35"/>
            <p:cNvSpPr txBox="1">
              <a:spLocks noChangeArrowheads="1"/>
            </p:cNvSpPr>
            <p:nvPr/>
          </p:nvSpPr>
          <p:spPr bwMode="auto">
            <a:xfrm>
              <a:off x="6156052" y="3364092"/>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25%</a:t>
              </a:r>
            </a:p>
          </p:txBody>
        </p:sp>
      </p:grpSp>
      <p:grpSp>
        <p:nvGrpSpPr>
          <p:cNvPr id="58" name="Group 57"/>
          <p:cNvGrpSpPr/>
          <p:nvPr/>
        </p:nvGrpSpPr>
        <p:grpSpPr>
          <a:xfrm>
            <a:off x="7181803" y="5417245"/>
            <a:ext cx="463550" cy="548640"/>
            <a:chOff x="6713641" y="3090990"/>
            <a:chExt cx="463550" cy="548640"/>
          </a:xfrm>
        </p:grpSpPr>
        <p:sp>
          <p:nvSpPr>
            <p:cNvPr id="59" name="Rectangle 58"/>
            <p:cNvSpPr/>
            <p:nvPr/>
          </p:nvSpPr>
          <p:spPr bwMode="auto">
            <a:xfrm>
              <a:off x="6752551" y="3090990"/>
              <a:ext cx="334963" cy="5486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60" name="TextBox 35"/>
            <p:cNvSpPr txBox="1">
              <a:spLocks noChangeArrowheads="1"/>
            </p:cNvSpPr>
            <p:nvPr/>
          </p:nvSpPr>
          <p:spPr bwMode="auto">
            <a:xfrm>
              <a:off x="6713641" y="336162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15%</a:t>
              </a:r>
            </a:p>
          </p:txBody>
        </p:sp>
      </p:grpSp>
      <p:sp>
        <p:nvSpPr>
          <p:cNvPr id="61" name="TextBox 60"/>
          <p:cNvSpPr txBox="1"/>
          <p:nvPr/>
        </p:nvSpPr>
        <p:spPr>
          <a:xfrm>
            <a:off x="6798086" y="6003610"/>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Behavior</a:t>
            </a:r>
            <a:endParaRPr lang="en-US" sz="1200" dirty="0">
              <a:latin typeface="KG Sorry Not Sorry" charset="0"/>
              <a:ea typeface="KG Sorry Not Sorry" charset="0"/>
              <a:cs typeface="KG Sorry Not Sorry" charset="0"/>
            </a:endParaRP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0419" y="4860773"/>
            <a:ext cx="485575" cy="412088"/>
          </a:xfrm>
          <a:prstGeom prst="rect">
            <a:avLst/>
          </a:prstGeom>
        </p:spPr>
      </p:pic>
    </p:spTree>
    <p:extLst>
      <p:ext uri="{BB962C8B-B14F-4D97-AF65-F5344CB8AC3E}">
        <p14:creationId xmlns:p14="http://schemas.microsoft.com/office/powerpoint/2010/main" val="19219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acintosh HD:Users:tamaragorosave:Desktop:Clip Art:Grepic_Chalkboard_Paper:chalkboard7.jpg"/>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653166"/>
          </a:xfrm>
          <a:prstGeom prst="roundRect">
            <a:avLst>
              <a:gd name="adj" fmla="val 8594"/>
            </a:avLst>
          </a:prstGeom>
          <a:solidFill>
            <a:srgbClr val="FFFFFF">
              <a:shade val="85000"/>
            </a:srgbClr>
          </a:solidFill>
          <a:ln>
            <a:noFill/>
          </a:ln>
          <a:effectLst/>
        </p:spPr>
      </p:pic>
      <p:sp>
        <p:nvSpPr>
          <p:cNvPr id="14337"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4338"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DJB This is My Life" charset="0"/>
              </a:rPr>
              <a:t>2016-2017</a:t>
            </a:r>
          </a:p>
        </p:txBody>
      </p:sp>
      <p:sp>
        <p:nvSpPr>
          <p:cNvPr id="4" name="TextBox 3"/>
          <p:cNvSpPr txBox="1"/>
          <p:nvPr/>
        </p:nvSpPr>
        <p:spPr>
          <a:xfrm>
            <a:off x="227013" y="1030288"/>
            <a:ext cx="3373437" cy="338554"/>
          </a:xfrm>
          <a:prstGeom prst="rect">
            <a:avLst/>
          </a:prstGeom>
          <a:noFill/>
        </p:spPr>
        <p:txBody>
          <a:bodyPr>
            <a:spAutoFit/>
          </a:bodyPr>
          <a:lstStyle/>
          <a:p>
            <a:pPr>
              <a:defRPr/>
            </a:pPr>
            <a:r>
              <a:rPr lang="en-US" sz="1600" b="1" cap="all" dirty="0">
                <a:latin typeface="KG Sorry Not Sorry" charset="0"/>
                <a:ea typeface="KG Sorry Not Sorry" charset="0"/>
                <a:cs typeface="KG Sorry Not Sorry" charset="0"/>
              </a:rPr>
              <a:t>Late / Incomplete Work</a:t>
            </a:r>
          </a:p>
        </p:txBody>
      </p:sp>
      <p:cxnSp>
        <p:nvCxnSpPr>
          <p:cNvPr id="6" name="Straight Connector 5"/>
          <p:cNvCxnSpPr>
            <a:cxnSpLocks noChangeShapeType="1"/>
          </p:cNvCxnSpPr>
          <p:nvPr/>
        </p:nvCxnSpPr>
        <p:spPr bwMode="auto">
          <a:xfrm>
            <a:off x="3968750" y="1058863"/>
            <a:ext cx="25400" cy="1886645"/>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H="1">
            <a:off x="87473" y="322240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3" name="Rectangle 4"/>
          <p:cNvSpPr>
            <a:spLocks noChangeArrowheads="1"/>
          </p:cNvSpPr>
          <p:nvPr/>
        </p:nvSpPr>
        <p:spPr bwMode="auto">
          <a:xfrm>
            <a:off x="279400" y="1560513"/>
            <a:ext cx="358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171450" indent="-171450" eaLnBrk="1" hangingPunct="1">
              <a:buFont typeface="Arial" panose="020B0604020202020204" pitchFamily="34" charset="0"/>
              <a:buChar char="•"/>
            </a:pPr>
            <a:r>
              <a:rPr lang="en-US" altLang="en-US" sz="1200" b="1" dirty="0" smtClean="0">
                <a:latin typeface="Arial Narrow" charset="0"/>
              </a:rPr>
              <a:t>All work will be graded</a:t>
            </a:r>
          </a:p>
          <a:p>
            <a:pPr eaLnBrk="1" hangingPunct="1"/>
            <a:r>
              <a:rPr lang="en-US" altLang="en-US" sz="1200" dirty="0" smtClean="0">
                <a:latin typeface="Arial Narrow" charset="0"/>
              </a:rPr>
              <a:t>My </a:t>
            </a:r>
            <a:r>
              <a:rPr lang="en-US" altLang="en-US" sz="1200" dirty="0">
                <a:latin typeface="Arial Narrow" charset="0"/>
              </a:rPr>
              <a:t>expectation is that assignments be completed to a level of </a:t>
            </a:r>
            <a:r>
              <a:rPr lang="en-US" altLang="en-US" sz="1100" dirty="0">
                <a:latin typeface="Arial Narrow" charset="0"/>
              </a:rPr>
              <a:t>proficiency</a:t>
            </a:r>
            <a:r>
              <a:rPr lang="en-US" altLang="en-US" sz="1200" b="1" dirty="0">
                <a:latin typeface="Arial Narrow" charset="0"/>
              </a:rPr>
              <a:t> </a:t>
            </a:r>
            <a:r>
              <a:rPr lang="en-US" altLang="en-US" sz="1200" b="1" dirty="0" smtClean="0">
                <a:latin typeface="Arial Narrow" charset="0"/>
              </a:rPr>
              <a:t>(80</a:t>
            </a:r>
            <a:r>
              <a:rPr lang="en-US" altLang="en-US" sz="1200" b="1" dirty="0">
                <a:latin typeface="Arial Narrow" charset="0"/>
              </a:rPr>
              <a:t>% or higher)</a:t>
            </a:r>
            <a:r>
              <a:rPr lang="en-US" altLang="en-US" sz="1200" dirty="0">
                <a:latin typeface="Arial Narrow" charset="0"/>
              </a:rPr>
              <a:t> and turned in on time. If </a:t>
            </a:r>
            <a:r>
              <a:rPr lang="en-US" altLang="en-US" sz="1200" dirty="0" smtClean="0">
                <a:latin typeface="Arial Narrow" charset="0"/>
              </a:rPr>
              <a:t>assignments do not reflect proficiency, the </a:t>
            </a:r>
            <a:r>
              <a:rPr lang="en-US" altLang="en-US" sz="1200" dirty="0">
                <a:latin typeface="Arial Narrow" charset="0"/>
              </a:rPr>
              <a:t>assignment will be returned to the student and the work must be completed / redone until </a:t>
            </a:r>
            <a:r>
              <a:rPr lang="en-US" altLang="en-US" sz="1200" b="1" dirty="0">
                <a:latin typeface="Arial Narrow" charset="0"/>
              </a:rPr>
              <a:t>proficiency</a:t>
            </a:r>
            <a:r>
              <a:rPr lang="en-US" altLang="en-US" sz="1200" dirty="0">
                <a:latin typeface="Arial Narrow" charset="0"/>
              </a:rPr>
              <a:t> is achieved. The assignment will not receive a grade until </a:t>
            </a:r>
            <a:r>
              <a:rPr lang="en-US" altLang="en-US" sz="1200" b="1" dirty="0">
                <a:latin typeface="Arial Narrow" charset="0"/>
              </a:rPr>
              <a:t>proficiency</a:t>
            </a:r>
            <a:r>
              <a:rPr lang="en-US" altLang="en-US" sz="1200" dirty="0">
                <a:latin typeface="Arial Narrow" charset="0"/>
              </a:rPr>
              <a:t> is earned. </a:t>
            </a:r>
          </a:p>
        </p:txBody>
      </p:sp>
      <p:sp>
        <p:nvSpPr>
          <p:cNvPr id="47" name="TextBox 46"/>
          <p:cNvSpPr txBox="1"/>
          <p:nvPr/>
        </p:nvSpPr>
        <p:spPr>
          <a:xfrm>
            <a:off x="4292600" y="1030288"/>
            <a:ext cx="2212975"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Absentee Policy</a:t>
            </a:r>
          </a:p>
        </p:txBody>
      </p:sp>
      <p:sp>
        <p:nvSpPr>
          <p:cNvPr id="14346" name="Rectangle 12"/>
          <p:cNvSpPr>
            <a:spLocks noChangeArrowheads="1"/>
          </p:cNvSpPr>
          <p:nvPr/>
        </p:nvSpPr>
        <p:spPr bwMode="auto">
          <a:xfrm>
            <a:off x="4181475" y="1368425"/>
            <a:ext cx="345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smtClean="0">
                <a:latin typeface="Arial Narrow" charset="0"/>
              </a:rPr>
              <a:t>YES</a:t>
            </a:r>
            <a:r>
              <a:rPr lang="en-US" altLang="en-US" sz="1200" b="1" dirty="0">
                <a:latin typeface="Arial Narrow" charset="0"/>
              </a:rPr>
              <a:t>, WE DID SOMETHING IMPORTANT WHILE YOU WERE ABSENT. </a:t>
            </a:r>
            <a:endParaRPr lang="en-US" altLang="en-US" sz="1200" b="1" dirty="0" smtClean="0">
              <a:latin typeface="Arial Narrow" charset="0"/>
            </a:endParaRPr>
          </a:p>
          <a:p>
            <a:pPr eaLnBrk="1" hangingPunct="1"/>
            <a:endParaRPr lang="en-US" altLang="en-US" sz="1200" b="1" dirty="0">
              <a:latin typeface="Arial Narrow" charset="0"/>
            </a:endParaRPr>
          </a:p>
          <a:p>
            <a:pPr marL="171450" indent="-171450" eaLnBrk="1" hangingPunct="1">
              <a:buFontTx/>
              <a:buChar char="-"/>
            </a:pPr>
            <a:r>
              <a:rPr lang="en-US" altLang="en-US" sz="1200" dirty="0" smtClean="0">
                <a:latin typeface="Arial Narrow" charset="0"/>
              </a:rPr>
              <a:t>Make sure to check the calendar as soon as possible to find work that you missed. If you have questions, make sure to come ask as soon as possible.</a:t>
            </a:r>
          </a:p>
        </p:txBody>
      </p:sp>
      <p:sp>
        <p:nvSpPr>
          <p:cNvPr id="53" name="TextBox 52"/>
          <p:cNvSpPr txBox="1"/>
          <p:nvPr/>
        </p:nvSpPr>
        <p:spPr>
          <a:xfrm>
            <a:off x="1913731" y="3437881"/>
            <a:ext cx="3375025" cy="400110"/>
          </a:xfrm>
          <a:prstGeom prst="rect">
            <a:avLst/>
          </a:prstGeom>
          <a:noFill/>
        </p:spPr>
        <p:txBody>
          <a:bodyPr>
            <a:spAutoFit/>
          </a:bodyPr>
          <a:lstStyle/>
          <a:p>
            <a:pPr algn="ctr">
              <a:defRPr/>
            </a:pPr>
            <a:r>
              <a:rPr lang="en-US" sz="2000" b="1" cap="all" dirty="0">
                <a:latin typeface="KG Sorry Not Sorry" charset="0"/>
                <a:ea typeface="KG Sorry Not Sorry" charset="0"/>
                <a:cs typeface="KG Sorry Not Sorry" charset="0"/>
              </a:rPr>
              <a:t>Technology</a:t>
            </a:r>
            <a:endParaRPr lang="en-US" b="1" cap="all" dirty="0">
              <a:latin typeface="KG Sorry Not Sorry" charset="0"/>
              <a:ea typeface="KG Sorry Not Sorry" charset="0"/>
              <a:cs typeface="KG Sorry Not Sorry" charset="0"/>
            </a:endParaRPr>
          </a:p>
        </p:txBody>
      </p:sp>
      <p:sp>
        <p:nvSpPr>
          <p:cNvPr id="14348" name="TextBox 54"/>
          <p:cNvSpPr txBox="1">
            <a:spLocks noChangeArrowheads="1"/>
          </p:cNvSpPr>
          <p:nvPr/>
        </p:nvSpPr>
        <p:spPr bwMode="auto">
          <a:xfrm>
            <a:off x="279400" y="3910013"/>
            <a:ext cx="713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a:latin typeface="Arial Narrow" charset="0"/>
              </a:rPr>
              <a:t>Chromebooks</a:t>
            </a:r>
            <a:r>
              <a:rPr lang="en-US" altLang="en-US" sz="1200" dirty="0">
                <a:latin typeface="Arial Narrow" charset="0"/>
              </a:rPr>
              <a:t> will be used daily in </a:t>
            </a:r>
            <a:r>
              <a:rPr lang="en-US" altLang="en-US" sz="1200" dirty="0" smtClean="0">
                <a:latin typeface="Arial Narrow" charset="0"/>
              </a:rPr>
              <a:t>all classes. </a:t>
            </a:r>
            <a:r>
              <a:rPr lang="en-US" altLang="en-US" sz="1200" dirty="0">
                <a:latin typeface="Arial Narrow" charset="0"/>
              </a:rPr>
              <a:t>Many class assignments, essays, projects, and assessments will be assigned and/or completed digitally through the Google Classroom and online via our Language Arts curriculum, StudySync. Students are expected to abide by all school and district digital safety rules and guidelines. Failure to do so will result in said student being banned from technology while in Language Arts.</a:t>
            </a:r>
          </a:p>
          <a:p>
            <a:pPr eaLnBrk="1" hangingPunct="1"/>
            <a:endParaRPr lang="en-US" altLang="en-US" sz="1200" b="1" dirty="0">
              <a:latin typeface="Arial Narrow" charset="0"/>
            </a:endParaRPr>
          </a:p>
          <a:p>
            <a:pPr eaLnBrk="1" hangingPunct="1"/>
            <a:r>
              <a:rPr lang="en-US" altLang="en-US" sz="1200" b="1" dirty="0" smtClean="0">
                <a:latin typeface="Arial Narrow" charset="0"/>
              </a:rPr>
              <a:t>Google </a:t>
            </a:r>
            <a:r>
              <a:rPr lang="en-US" altLang="en-US" sz="1200" b="1" dirty="0">
                <a:latin typeface="Arial Narrow" charset="0"/>
              </a:rPr>
              <a:t>Classroom code: </a:t>
            </a:r>
            <a:r>
              <a:rPr lang="en-US" altLang="en-US" sz="1200" dirty="0">
                <a:latin typeface="Arial Narrow" charset="0"/>
              </a:rPr>
              <a:t>	</a:t>
            </a:r>
            <a:endParaRPr lang="en-US" altLang="en-US" sz="1200" b="1" dirty="0">
              <a:latin typeface="Arial Narrow" charset="0"/>
            </a:endParaRPr>
          </a:p>
        </p:txBody>
      </p:sp>
      <p:cxnSp>
        <p:nvCxnSpPr>
          <p:cNvPr id="56" name="Straight Connector 55"/>
          <p:cNvCxnSpPr>
            <a:cxnSpLocks noChangeShapeType="1"/>
          </p:cNvCxnSpPr>
          <p:nvPr/>
        </p:nvCxnSpPr>
        <p:spPr bwMode="auto">
          <a:xfrm flipH="1">
            <a:off x="139700" y="530542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flipH="1">
            <a:off x="139700" y="8042116"/>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8" name="TextBox 57"/>
          <p:cNvSpPr txBox="1"/>
          <p:nvPr/>
        </p:nvSpPr>
        <p:spPr>
          <a:xfrm>
            <a:off x="346075" y="5528190"/>
            <a:ext cx="1792287" cy="400110"/>
          </a:xfrm>
          <a:prstGeom prst="rect">
            <a:avLst/>
          </a:prstGeom>
          <a:noFill/>
        </p:spPr>
        <p:txBody>
          <a:bodyPr>
            <a:spAutoFit/>
          </a:bodyPr>
          <a:lstStyle/>
          <a:p>
            <a:pPr>
              <a:defRPr/>
            </a:pPr>
            <a:r>
              <a:rPr lang="en-US" sz="2000" b="1" cap="all" dirty="0">
                <a:latin typeface="KG Sorry Not Sorry" charset="0"/>
                <a:ea typeface="KG Sorry Not Sorry" charset="0"/>
                <a:cs typeface="KG Sorry Not Sorry" charset="0"/>
              </a:rPr>
              <a:t>Plagiarism</a:t>
            </a:r>
            <a:endParaRPr lang="en-US" sz="2400" b="1" cap="all" dirty="0">
              <a:latin typeface="KG Sorry Not Sorry" charset="0"/>
              <a:ea typeface="KG Sorry Not Sorry" charset="0"/>
              <a:cs typeface="KG Sorry Not Sorry" charset="0"/>
            </a:endParaRPr>
          </a:p>
        </p:txBody>
      </p:sp>
      <p:sp>
        <p:nvSpPr>
          <p:cNvPr id="14354" name="Rectangle 24"/>
          <p:cNvSpPr>
            <a:spLocks noChangeArrowheads="1"/>
          </p:cNvSpPr>
          <p:nvPr/>
        </p:nvSpPr>
        <p:spPr bwMode="auto">
          <a:xfrm>
            <a:off x="280988" y="5826125"/>
            <a:ext cx="4456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KG Sorry Not Sorry"/>
                <a:ea typeface="KG Sorry Not Sorry" charset="0"/>
                <a:cs typeface="KG Sorry Not Sorry" charset="0"/>
              </a:rPr>
              <a:t>Plagiarism is the taking ideas and writings of another and passing them off as one’s own. </a:t>
            </a:r>
            <a:r>
              <a:rPr lang="en-US" altLang="en-US" sz="1200" dirty="0" smtClean="0">
                <a:latin typeface="KG Sorry Not Sorry"/>
              </a:rPr>
              <a:t>In </a:t>
            </a:r>
            <a:r>
              <a:rPr lang="en-US" altLang="en-US" sz="1200" dirty="0">
                <a:latin typeface="KG Sorry Not Sorry"/>
              </a:rPr>
              <a:t>this class, plagiarism </a:t>
            </a:r>
            <a:r>
              <a:rPr lang="en-US" altLang="en-US" sz="1200" dirty="0" smtClean="0">
                <a:latin typeface="KG Sorry Not Sorry"/>
              </a:rPr>
              <a:t>includes:</a:t>
            </a:r>
            <a:endParaRPr lang="en-US" altLang="en-US" sz="1100" dirty="0">
              <a:latin typeface="KG Sorry Not Sorry"/>
            </a:endParaRPr>
          </a:p>
          <a:p>
            <a:pPr eaLnBrk="1" hangingPunct="1"/>
            <a:r>
              <a:rPr lang="en-US" altLang="en-US" sz="1200" dirty="0">
                <a:latin typeface="KG Sorry Not Sorry"/>
              </a:rPr>
              <a:t>1. turning in another’s work as one’s own </a:t>
            </a:r>
          </a:p>
          <a:p>
            <a:pPr eaLnBrk="1" hangingPunct="1"/>
            <a:r>
              <a:rPr lang="en-US" altLang="en-US" sz="1200" dirty="0">
                <a:latin typeface="KG Sorry Not Sorry"/>
              </a:rPr>
              <a:t>2. copying work from a friend before class (or while in another class)</a:t>
            </a:r>
          </a:p>
          <a:p>
            <a:pPr eaLnBrk="1" hangingPunct="1"/>
            <a:r>
              <a:rPr lang="en-US" altLang="en-US" sz="1200" dirty="0">
                <a:latin typeface="KG Sorry Not Sorry"/>
              </a:rPr>
              <a:t>3. including a source but failing to cite it</a:t>
            </a:r>
          </a:p>
          <a:p>
            <a:pPr eaLnBrk="1" hangingPunct="1"/>
            <a:r>
              <a:rPr lang="en-US" altLang="en-US" sz="1200" dirty="0">
                <a:latin typeface="KG Sorry Not Sorry"/>
              </a:rPr>
              <a:t>4. copying an author’s exact words and passing them off as one’s own</a:t>
            </a:r>
          </a:p>
          <a:p>
            <a:pPr eaLnBrk="1" hangingPunct="1"/>
            <a:endParaRPr lang="en-US" altLang="en-US" sz="600" dirty="0">
              <a:latin typeface="KG Sorry Not Sorry"/>
            </a:endParaRPr>
          </a:p>
          <a:p>
            <a:pPr eaLnBrk="1" hangingPunct="1"/>
            <a:r>
              <a:rPr lang="en-US" altLang="en-US" sz="1200" b="1" dirty="0" smtClean="0">
                <a:latin typeface="KG Sorry Not Sorry"/>
              </a:rPr>
              <a:t>Students caught plagiarizing will be given a ZERO for the assignment.</a:t>
            </a:r>
            <a:endParaRPr lang="en-US" altLang="en-US" sz="1200" b="1" dirty="0">
              <a:latin typeface="KG Sorry Not Sorry"/>
            </a:endParaRPr>
          </a:p>
        </p:txBody>
      </p:sp>
      <p:cxnSp>
        <p:nvCxnSpPr>
          <p:cNvPr id="21" name="Straight Connector 20"/>
          <p:cNvCxnSpPr>
            <a:cxnSpLocks noChangeShapeType="1"/>
          </p:cNvCxnSpPr>
          <p:nvPr/>
        </p:nvCxnSpPr>
        <p:spPr bwMode="auto">
          <a:xfrm flipH="1">
            <a:off x="4896853" y="5326063"/>
            <a:ext cx="0" cy="2299096"/>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065713" y="5506859"/>
            <a:ext cx="2042100"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Cheating</a:t>
            </a:r>
            <a:endParaRPr lang="en-US" sz="2400" b="1" cap="all" dirty="0">
              <a:latin typeface="KG Sorry Not Sorry" charset="0"/>
              <a:ea typeface="KG Sorry Not Sorry" charset="0"/>
              <a:cs typeface="KG Sorry Not Sorry" charset="0"/>
            </a:endParaRPr>
          </a:p>
        </p:txBody>
      </p:sp>
      <p:sp>
        <p:nvSpPr>
          <p:cNvPr id="14357" name="Rectangle 4"/>
          <p:cNvSpPr>
            <a:spLocks noChangeArrowheads="1"/>
          </p:cNvSpPr>
          <p:nvPr/>
        </p:nvSpPr>
        <p:spPr bwMode="auto">
          <a:xfrm>
            <a:off x="5045494" y="5859609"/>
            <a:ext cx="2497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 The teacher will notify the administration and contact parents if cheating / </a:t>
            </a:r>
            <a:r>
              <a:rPr lang="en-US" altLang="en-US" sz="1200" dirty="0" smtClean="0">
                <a:latin typeface="Arial Narrow" charset="0"/>
              </a:rPr>
              <a:t>plagiarism is </a:t>
            </a:r>
            <a:r>
              <a:rPr lang="en-US" altLang="en-US" sz="1200" dirty="0">
                <a:latin typeface="Arial Narrow" charset="0"/>
              </a:rPr>
              <a:t>suspected.</a:t>
            </a:r>
          </a:p>
          <a:p>
            <a:pPr eaLnBrk="1" hangingPunct="1"/>
            <a:r>
              <a:rPr lang="en-US" altLang="en-US" sz="1200" dirty="0">
                <a:latin typeface="Arial Narrow" charset="0"/>
              </a:rPr>
              <a:t>* The student will be given a zero for that particular test or assignment</a:t>
            </a:r>
            <a:r>
              <a:rPr lang="en-US" altLang="en-US" sz="1200" dirty="0" smtClean="0">
                <a:latin typeface="Arial Narrow" charset="0"/>
              </a:rPr>
              <a:t>.</a:t>
            </a:r>
            <a:endParaRPr lang="en-US" altLang="en-US" sz="1200" dirty="0">
              <a:latin typeface="Arial Narrow" charset="0"/>
            </a:endParaRPr>
          </a:p>
        </p:txBody>
      </p:sp>
      <p:sp>
        <p:nvSpPr>
          <p:cNvPr id="26" name="Rectangle 25"/>
          <p:cNvSpPr/>
          <p:nvPr/>
        </p:nvSpPr>
        <p:spPr>
          <a:xfrm>
            <a:off x="2228789" y="327020"/>
            <a:ext cx="4114800" cy="374659"/>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Study Skills</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14361" name="TextBox 8"/>
          <p:cNvSpPr txBox="1">
            <a:spLocks noChangeArrowheads="1"/>
          </p:cNvSpPr>
          <p:nvPr/>
        </p:nvSpPr>
        <p:spPr bwMode="auto">
          <a:xfrm>
            <a:off x="2411413" y="6445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100" dirty="0">
                <a:solidFill>
                  <a:srgbClr val="FFFFFF"/>
                </a:solidFill>
                <a:latin typeface="KG Sorry Not Sorry" charset="0"/>
                <a:ea typeface="KG Sorry Not Sorry" charset="0"/>
                <a:cs typeface="KG Sorry Not Sorry" charset="0"/>
              </a:rPr>
              <a:t>2019-2020</a:t>
            </a:r>
          </a:p>
        </p:txBody>
      </p:sp>
      <p:pic>
        <p:nvPicPr>
          <p:cNvPr id="36" name="Picture 1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718978" cy="5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5"/>
          <p:cNvSpPr txBox="1"/>
          <p:nvPr/>
        </p:nvSpPr>
        <p:spPr>
          <a:xfrm>
            <a:off x="319088" y="295276"/>
            <a:ext cx="745965" cy="56235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endParaRPr lang="tr-TR" sz="1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8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1600" dirty="0" smtClean="0">
                <a:solidFill>
                  <a:schemeClr val="tx1"/>
                </a:solidFill>
                <a:latin typeface="KG Sorry Not Sorry" charset="0"/>
                <a:ea typeface="KG Sorry Not Sorry" charset="0"/>
                <a:cs typeface="KG Sorry Not Sorry" charset="0"/>
              </a:rPr>
              <a:t>8</a:t>
            </a:r>
            <a:endParaRPr lang="en-US" sz="100" dirty="0">
              <a:solidFill>
                <a:schemeClr val="tx1"/>
              </a:solidFill>
              <a:latin typeface="KG Sorry Not Sorry" charset="0"/>
              <a:ea typeface="KG Sorry Not Sorry" charset="0"/>
              <a:cs typeface="KG Sorry Not Sorry" charset="0"/>
            </a:endParaRPr>
          </a:p>
        </p:txBody>
      </p:sp>
      <p:grpSp>
        <p:nvGrpSpPr>
          <p:cNvPr id="2" name="Group 1"/>
          <p:cNvGrpSpPr/>
          <p:nvPr/>
        </p:nvGrpSpPr>
        <p:grpSpPr>
          <a:xfrm>
            <a:off x="114133" y="8274380"/>
            <a:ext cx="7480467" cy="1366283"/>
            <a:chOff x="114133" y="8220075"/>
            <a:chExt cx="7480467" cy="1366283"/>
          </a:xfrm>
        </p:grpSpPr>
        <p:sp>
          <p:nvSpPr>
            <p:cNvPr id="14351" name="Rectangle 23"/>
            <p:cNvSpPr>
              <a:spLocks noChangeArrowheads="1"/>
            </p:cNvSpPr>
            <p:nvPr/>
          </p:nvSpPr>
          <p:spPr bwMode="auto">
            <a:xfrm>
              <a:off x="139700" y="8220075"/>
              <a:ext cx="74549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I, ________________________________________,  have read and understand the rules and expectations for class. I acknowledge that it is my responsibility to contact my teacher if I have any questions or concerns. I know that this syllabus, assignments, calendars, and resources are available to me on the </a:t>
              </a:r>
              <a:r>
                <a:rPr lang="en-US" altLang="en-US" sz="1200" b="1" dirty="0">
                  <a:latin typeface="Arial Narrow" charset="0"/>
                </a:rPr>
                <a:t>Google Classroom </a:t>
              </a:r>
              <a:r>
                <a:rPr lang="en-US" altLang="en-US" sz="1200" dirty="0">
                  <a:latin typeface="Arial Narrow" charset="0"/>
                </a:rPr>
                <a:t>at any time. I know that assignments can be submitted digitally at any time and that printer/computer/flash drive issues are not an excuse for late work.</a:t>
              </a:r>
            </a:p>
            <a:p>
              <a:pPr eaLnBrk="1" hangingPunct="1"/>
              <a:endParaRPr lang="en-US" altLang="en-US" sz="700" dirty="0">
                <a:latin typeface="Arial Narrow" charset="0"/>
              </a:endParaRPr>
            </a:p>
            <a:p>
              <a:pPr eaLnBrk="1" hangingPunct="1"/>
              <a:endParaRPr lang="en-US" altLang="en-US" sz="1200" dirty="0">
                <a:latin typeface="Arial Narrow" charset="0"/>
              </a:endParaRPr>
            </a:p>
            <a:p>
              <a:pPr eaLnBrk="1" hangingPunct="1"/>
              <a:r>
                <a:rPr lang="en-US" altLang="en-US" sz="1200" b="1" dirty="0">
                  <a:latin typeface="Arial Narrow" charset="0"/>
                </a:rPr>
                <a:t>		Student </a:t>
              </a:r>
              <a:r>
                <a:rPr lang="en-US" altLang="en-US" sz="1200" dirty="0">
                  <a:latin typeface="Arial Narrow" charset="0"/>
                </a:rPr>
                <a:t>________________________________	  	</a:t>
              </a:r>
              <a:r>
                <a:rPr lang="en-US" altLang="en-US" sz="1200" b="1" dirty="0">
                  <a:latin typeface="Arial Narrow" charset="0"/>
                </a:rPr>
                <a:t>Parent </a:t>
              </a:r>
              <a:r>
                <a:rPr lang="en-US" altLang="en-US" sz="1200" dirty="0">
                  <a:latin typeface="Arial Narrow" charset="0"/>
                </a:rPr>
                <a:t>____________________________________</a:t>
              </a:r>
            </a:p>
          </p:txBody>
        </p:sp>
        <p:sp>
          <p:nvSpPr>
            <p:cNvPr id="38" name="TextBox 37"/>
            <p:cNvSpPr txBox="1"/>
            <p:nvPr/>
          </p:nvSpPr>
          <p:spPr>
            <a:xfrm>
              <a:off x="114133" y="9217026"/>
              <a:ext cx="817380" cy="369332"/>
            </a:xfrm>
            <a:prstGeom prst="rect">
              <a:avLst/>
            </a:prstGeom>
            <a:noFill/>
          </p:spPr>
          <p:txBody>
            <a:bodyPr wrap="square">
              <a:spAutoFit/>
            </a:bodyPr>
            <a:lstStyle/>
            <a:p>
              <a:pPr algn="ctr">
                <a:defRPr/>
              </a:pPr>
              <a:r>
                <a:rPr lang="en-US" sz="1400" b="1" dirty="0">
                  <a:latin typeface="KG The Fighter" panose="02000000000000000000" pitchFamily="2" charset="77"/>
                  <a:ea typeface="KG Satisfied Script" charset="0"/>
                  <a:cs typeface="KG Satisfied Script" charset="0"/>
                </a:rPr>
                <a:t>Sign</a:t>
              </a:r>
              <a:r>
                <a:rPr lang="is-IS" b="1">
                  <a:latin typeface="KG Satisfied Script" charset="0"/>
                  <a:ea typeface="KG Satisfied Script" charset="0"/>
                  <a:cs typeface="KG Satisfied Script" charset="0"/>
                </a:rPr>
                <a:t>…</a:t>
              </a:r>
              <a:endParaRPr lang="en-US" b="1" dirty="0">
                <a:latin typeface="KG Satisfied Script" charset="0"/>
                <a:ea typeface="KG Satisfied Script" charset="0"/>
                <a:cs typeface="KG Satisfied Script" charset="0"/>
              </a:endParaRPr>
            </a:p>
          </p:txBody>
        </p:sp>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5340383"/>
            <a:ext cx="517227" cy="4572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75" y="5413055"/>
            <a:ext cx="464437" cy="4572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355" y="3421755"/>
            <a:ext cx="517358" cy="457200"/>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968" y="1056978"/>
            <a:ext cx="462129" cy="45720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964" y="962405"/>
            <a:ext cx="516166" cy="457200"/>
          </a:xfrm>
          <a:prstGeom prst="rect">
            <a:avLst/>
          </a:prstGeom>
        </p:spPr>
      </p:pic>
    </p:spTree>
    <p:extLst>
      <p:ext uri="{BB962C8B-B14F-4D97-AF65-F5344CB8AC3E}">
        <p14:creationId xmlns:p14="http://schemas.microsoft.com/office/powerpoint/2010/main" val="26100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3192</TotalTime>
  <Words>646</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ＭＳ ゴシック</vt:lpstr>
      <vt:lpstr>ＭＳ Ｐゴシック</vt:lpstr>
      <vt:lpstr>Arial</vt:lpstr>
      <vt:lpstr>Arial Narrow</vt:lpstr>
      <vt:lpstr>Calibri</vt:lpstr>
      <vt:lpstr>DJB This is My Life</vt:lpstr>
      <vt:lpstr>Dosis</vt:lpstr>
      <vt:lpstr>KG Satisfied Script</vt:lpstr>
      <vt:lpstr>KG Sorry Not Sorry</vt:lpstr>
      <vt:lpstr>KG The Fighter</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techsvcs</cp:lastModifiedBy>
  <cp:revision>165</cp:revision>
  <cp:lastPrinted>2019-08-19T23:26:37Z</cp:lastPrinted>
  <dcterms:created xsi:type="dcterms:W3CDTF">2016-06-10T21:06:28Z</dcterms:created>
  <dcterms:modified xsi:type="dcterms:W3CDTF">2019-08-19T23:26:45Z</dcterms:modified>
</cp:coreProperties>
</file>